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1"/>
  </p:notesMasterIdLst>
  <p:sldIdLst>
    <p:sldId id="427" r:id="rId2"/>
    <p:sldId id="257" r:id="rId3"/>
    <p:sldId id="420" r:id="rId4"/>
    <p:sldId id="286" r:id="rId5"/>
    <p:sldId id="400" r:id="rId6"/>
    <p:sldId id="464" r:id="rId7"/>
    <p:sldId id="485" r:id="rId8"/>
    <p:sldId id="486" r:id="rId9"/>
    <p:sldId id="489" r:id="rId10"/>
    <p:sldId id="514" r:id="rId11"/>
    <p:sldId id="510" r:id="rId12"/>
    <p:sldId id="434" r:id="rId13"/>
    <p:sldId id="515" r:id="rId14"/>
    <p:sldId id="507" r:id="rId15"/>
    <p:sldId id="516" r:id="rId16"/>
    <p:sldId id="462" r:id="rId17"/>
    <p:sldId id="517" r:id="rId18"/>
    <p:sldId id="478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0000"/>
    <a:srgbClr val="FF9933"/>
    <a:srgbClr val="00CC00"/>
    <a:srgbClr val="0066FF"/>
    <a:srgbClr val="FF5050"/>
    <a:srgbClr val="FF6600"/>
    <a:srgbClr val="CC00FF"/>
    <a:srgbClr val="FFCC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77" autoAdjust="0"/>
    <p:restoredTop sz="93741" autoAdjust="0"/>
  </p:normalViewPr>
  <p:slideViewPr>
    <p:cSldViewPr>
      <p:cViewPr varScale="1">
        <p:scale>
          <a:sx n="63" d="100"/>
          <a:sy n="63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2DE4F8-9CE1-40F6-AE4B-2E9CA47D55A8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1"/>
      <dgm:spPr/>
    </dgm:pt>
    <dgm:pt modelId="{9682BC85-F208-4087-9128-796D0303CAA7}" type="pres">
      <dgm:prSet presAssocID="{6B2DE4F8-9CE1-40F6-AE4B-2E9CA47D55A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8D0DF6FF-9736-4736-BB04-CD9CD1D1AE6C}" type="presOf" srcId="{6B2DE4F8-9CE1-40F6-AE4B-2E9CA47D55A8}" destId="{9682BC85-F208-4087-9128-796D0303CAA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2DE4F8-9CE1-40F6-AE4B-2E9CA47D55A8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1"/>
      <dgm:spPr/>
    </dgm:pt>
    <dgm:pt modelId="{9682BC85-F208-4087-9128-796D0303CAA7}" type="pres">
      <dgm:prSet presAssocID="{6B2DE4F8-9CE1-40F6-AE4B-2E9CA47D55A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5F578729-A144-4A7D-861C-1069A932CD8A}" type="presOf" srcId="{6B2DE4F8-9CE1-40F6-AE4B-2E9CA47D55A8}" destId="{9682BC85-F208-4087-9128-796D0303CAA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2DE4F8-9CE1-40F6-AE4B-2E9CA47D55A8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1"/>
      <dgm:spPr/>
    </dgm:pt>
    <dgm:pt modelId="{9682BC85-F208-4087-9128-796D0303CAA7}" type="pres">
      <dgm:prSet presAssocID="{6B2DE4F8-9CE1-40F6-AE4B-2E9CA47D55A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8D0DF6FF-9736-4736-BB04-CD9CD1D1AE6C}" type="presOf" srcId="{6B2DE4F8-9CE1-40F6-AE4B-2E9CA47D55A8}" destId="{9682BC85-F208-4087-9128-796D0303CAA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2DE4F8-9CE1-40F6-AE4B-2E9CA47D55A8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1"/>
      <dgm:spPr/>
    </dgm:pt>
    <dgm:pt modelId="{9682BC85-F208-4087-9128-796D0303CAA7}" type="pres">
      <dgm:prSet presAssocID="{6B2DE4F8-9CE1-40F6-AE4B-2E9CA47D55A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8D0DF6FF-9736-4736-BB04-CD9CD1D1AE6C}" type="presOf" srcId="{6B2DE4F8-9CE1-40F6-AE4B-2E9CA47D55A8}" destId="{9682BC85-F208-4087-9128-796D0303CAA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1D19B8-2313-4E32-A056-2E44E3203A80}" type="doc">
      <dgm:prSet loTypeId="urn:microsoft.com/office/officeart/2009/3/layout/IncreasingArrowsProcess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16D9A46-DCAC-43E6-B2F5-BB00742C2DC7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COLLECTION OF MATERIALS</a:t>
          </a:r>
          <a:endParaRPr lang="en-IN" sz="24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33D7E3-2150-4737-A6C4-51211B095E62}" type="parTrans" cxnId="{0E98FB96-E071-489E-B174-8287F91BA852}">
      <dgm:prSet/>
      <dgm:spPr/>
      <dgm:t>
        <a:bodyPr/>
        <a:lstStyle/>
        <a:p>
          <a:endParaRPr lang="en-IN"/>
        </a:p>
      </dgm:t>
    </dgm:pt>
    <dgm:pt modelId="{370334C3-90AB-4477-B69D-0398FA27B6B5}" type="sibTrans" cxnId="{0E98FB96-E071-489E-B174-8287F91BA852}">
      <dgm:prSet/>
      <dgm:spPr/>
      <dgm:t>
        <a:bodyPr/>
        <a:lstStyle/>
        <a:p>
          <a:endParaRPr lang="en-IN"/>
        </a:p>
      </dgm:t>
    </dgm:pt>
    <dgm:pt modelId="{464BCCC6-BA0F-4CBD-824E-52E4C3362953}">
      <dgm:prSet phldrT="[Text]" custT="1"/>
      <dgm:spPr/>
      <dgm:t>
        <a:bodyPr/>
        <a:lstStyle/>
        <a:p>
          <a:pPr>
            <a:buChar char="•"/>
          </a:pPr>
          <a:r>
            <a:rPr lang="en-US" altLang="en-US" sz="1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Fine Aggregate</a:t>
          </a:r>
          <a:endParaRPr lang="en-IN" sz="1400" b="1" dirty="0"/>
        </a:p>
      </dgm:t>
    </dgm:pt>
    <dgm:pt modelId="{DFE36CA2-B1B4-438C-AC2D-E6801DCA91F2}" type="parTrans" cxnId="{7C5CD018-0354-4187-9A35-86264A9CE062}">
      <dgm:prSet/>
      <dgm:spPr/>
      <dgm:t>
        <a:bodyPr/>
        <a:lstStyle/>
        <a:p>
          <a:endParaRPr lang="en-IN"/>
        </a:p>
      </dgm:t>
    </dgm:pt>
    <dgm:pt modelId="{F57BF15F-AFE3-4694-9F93-8FF387F9E26E}" type="sibTrans" cxnId="{7C5CD018-0354-4187-9A35-86264A9CE062}">
      <dgm:prSet/>
      <dgm:spPr/>
      <dgm:t>
        <a:bodyPr/>
        <a:lstStyle/>
        <a:p>
          <a:endParaRPr lang="en-IN"/>
        </a:p>
      </dgm:t>
    </dgm:pt>
    <dgm:pt modelId="{55C035F3-86CD-4BF8-8793-7D322DA1AC26}">
      <dgm:prSet phldrT="[Text]" custT="1"/>
      <dgm:spPr/>
      <dgm:t>
        <a:bodyPr/>
        <a:lstStyle/>
        <a:p>
          <a:pPr algn="ctr"/>
          <a:r>
            <a:rPr lang="en-IN" sz="2000" b="1" kern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PREPARING CONCRETE &amp; CASTING THE CUBES</a:t>
          </a:r>
        </a:p>
      </dgm:t>
    </dgm:pt>
    <dgm:pt modelId="{59DC991D-586D-4E5A-BBFD-EE18CC838CFC}" type="parTrans" cxnId="{C4FABDEF-FFF7-4A00-AE66-2F49B9064E21}">
      <dgm:prSet/>
      <dgm:spPr/>
      <dgm:t>
        <a:bodyPr/>
        <a:lstStyle/>
        <a:p>
          <a:endParaRPr lang="en-IN"/>
        </a:p>
      </dgm:t>
    </dgm:pt>
    <dgm:pt modelId="{A23DCB14-CE4D-478B-8872-3A9E407FEACA}" type="sibTrans" cxnId="{C4FABDEF-FFF7-4A00-AE66-2F49B9064E21}">
      <dgm:prSet/>
      <dgm:spPr/>
      <dgm:t>
        <a:bodyPr/>
        <a:lstStyle/>
        <a:p>
          <a:endParaRPr lang="en-IN"/>
        </a:p>
      </dgm:t>
    </dgm:pt>
    <dgm:pt modelId="{852B9244-4062-478E-9445-3B3C5855588B}">
      <dgm:prSet phldrT="[Text]"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Mixing of materials in the machine &amp; the casting the cubes size of 150×150×150 mm 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77905980-314B-4761-9FDA-EFEB318E56A1}" type="parTrans" cxnId="{6BBF4D45-572D-40FC-A150-E5AB9EF0279C}">
      <dgm:prSet/>
      <dgm:spPr/>
      <dgm:t>
        <a:bodyPr/>
        <a:lstStyle/>
        <a:p>
          <a:endParaRPr lang="en-IN"/>
        </a:p>
      </dgm:t>
    </dgm:pt>
    <dgm:pt modelId="{C98F276A-BD31-40FE-A5C4-B4778CA853A2}" type="sibTrans" cxnId="{6BBF4D45-572D-40FC-A150-E5AB9EF0279C}">
      <dgm:prSet/>
      <dgm:spPr/>
      <dgm:t>
        <a:bodyPr/>
        <a:lstStyle/>
        <a:p>
          <a:endParaRPr lang="en-IN"/>
        </a:p>
      </dgm:t>
    </dgm:pt>
    <dgm:pt modelId="{F1915806-98AC-478C-AB3A-D80F3E307B84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CURING</a:t>
          </a:r>
          <a:endParaRPr lang="en-IN" sz="2000" b="1" kern="1200" dirty="0">
            <a:solidFill>
              <a:prstClr val="black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30AD6E80-9560-43E6-BA32-D2F82C7EFED2}" type="parTrans" cxnId="{11E6C9BC-A5C6-4764-91F5-5A850F431471}">
      <dgm:prSet/>
      <dgm:spPr/>
      <dgm:t>
        <a:bodyPr/>
        <a:lstStyle/>
        <a:p>
          <a:endParaRPr lang="en-IN"/>
        </a:p>
      </dgm:t>
    </dgm:pt>
    <dgm:pt modelId="{7FCB1F1F-5040-4E76-BC89-F601ACBA3A7D}" type="sibTrans" cxnId="{11E6C9BC-A5C6-4764-91F5-5A850F431471}">
      <dgm:prSet/>
      <dgm:spPr/>
      <dgm:t>
        <a:bodyPr/>
        <a:lstStyle/>
        <a:p>
          <a:endParaRPr lang="en-IN"/>
        </a:p>
      </dgm:t>
    </dgm:pt>
    <dgm:pt modelId="{C9B9EFB3-B440-4345-9680-6A381F9DAC33}">
      <dgm:prSet phldrT="[Text]" custT="1"/>
      <dgm:spPr/>
      <dgm:t>
        <a:bodyPr/>
        <a:lstStyle/>
        <a:p>
          <a:pPr algn="ctr"/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Curing them until the test performed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BC5A0AFC-C9EF-4896-BBFE-04DF14990B2E}" type="parTrans" cxnId="{A1336E2D-3838-4825-B7DC-6F97A760D877}">
      <dgm:prSet/>
      <dgm:spPr/>
      <dgm:t>
        <a:bodyPr/>
        <a:lstStyle/>
        <a:p>
          <a:endParaRPr lang="en-IN"/>
        </a:p>
      </dgm:t>
    </dgm:pt>
    <dgm:pt modelId="{E76D3D09-D4A5-41CC-B0CA-C194DC5401E0}" type="sibTrans" cxnId="{A1336E2D-3838-4825-B7DC-6F97A760D877}">
      <dgm:prSet/>
      <dgm:spPr/>
      <dgm:t>
        <a:bodyPr/>
        <a:lstStyle/>
        <a:p>
          <a:endParaRPr lang="en-IN"/>
        </a:p>
      </dgm:t>
    </dgm:pt>
    <dgm:pt modelId="{AE655BB2-FE75-4F7A-9AB4-157E52E50BBE}">
      <dgm:prSet phldrT="[Text]" custT="1"/>
      <dgm:spPr/>
      <dgm:t>
        <a:bodyPr/>
        <a:lstStyle/>
        <a:p>
          <a:pPr algn="ctr"/>
          <a:r>
            <a: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TEST PERFORMING ON CUBES </a:t>
          </a:r>
          <a:endParaRPr lang="en-IN" sz="16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C9BAFA-B029-4A6C-8F41-2172568A7279}" type="parTrans" cxnId="{7CB9FAC4-B62A-4227-9B60-527D0422CDF7}">
      <dgm:prSet/>
      <dgm:spPr/>
      <dgm:t>
        <a:bodyPr/>
        <a:lstStyle/>
        <a:p>
          <a:endParaRPr lang="en-IN"/>
        </a:p>
      </dgm:t>
    </dgm:pt>
    <dgm:pt modelId="{E1A60C46-00DE-4E15-88B0-484549E25042}" type="sibTrans" cxnId="{7CB9FAC4-B62A-4227-9B60-527D0422CDF7}">
      <dgm:prSet/>
      <dgm:spPr/>
      <dgm:t>
        <a:bodyPr/>
        <a:lstStyle/>
        <a:p>
          <a:endParaRPr lang="en-IN"/>
        </a:p>
      </dgm:t>
    </dgm:pt>
    <dgm:pt modelId="{8BD28427-7E7F-4396-BD6D-58CB77DA15DB}">
      <dgm:prSet/>
      <dgm:spPr/>
      <dgm:t>
        <a:bodyPr/>
        <a:lstStyle/>
        <a:p>
          <a:endParaRPr lang="en-IN"/>
        </a:p>
      </dgm:t>
    </dgm:pt>
    <dgm:pt modelId="{F87CAFB0-EB66-458C-9D60-708499247958}" type="parTrans" cxnId="{772E0879-8FE6-41EC-8FB1-105CD383B5A5}">
      <dgm:prSet/>
      <dgm:spPr/>
      <dgm:t>
        <a:bodyPr/>
        <a:lstStyle/>
        <a:p>
          <a:endParaRPr lang="en-IN"/>
        </a:p>
      </dgm:t>
    </dgm:pt>
    <dgm:pt modelId="{3DFAC7A6-C7BF-4BE8-9F53-E5108709DA89}" type="sibTrans" cxnId="{772E0879-8FE6-41EC-8FB1-105CD383B5A5}">
      <dgm:prSet/>
      <dgm:spPr/>
      <dgm:t>
        <a:bodyPr/>
        <a:lstStyle/>
        <a:p>
          <a:endParaRPr lang="en-IN"/>
        </a:p>
      </dgm:t>
    </dgm:pt>
    <dgm:pt modelId="{EBA41735-DE4E-4E94-8610-4D80BD09870F}">
      <dgm:prSet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Testing strength of cubes by CTM Machine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27C03C2D-3F23-4C12-84B6-69171E91E1C3}" type="parTrans" cxnId="{740DC37C-AE6E-457B-AC85-CB6CD0DCBC1C}">
      <dgm:prSet/>
      <dgm:spPr/>
      <dgm:t>
        <a:bodyPr/>
        <a:lstStyle/>
        <a:p>
          <a:endParaRPr lang="en-IN"/>
        </a:p>
      </dgm:t>
    </dgm:pt>
    <dgm:pt modelId="{AFD3A3E2-968B-43DB-8A85-8BD453CD9874}" type="sibTrans" cxnId="{740DC37C-AE6E-457B-AC85-CB6CD0DCBC1C}">
      <dgm:prSet/>
      <dgm:spPr/>
      <dgm:t>
        <a:bodyPr/>
        <a:lstStyle/>
        <a:p>
          <a:endParaRPr lang="en-IN"/>
        </a:p>
      </dgm:t>
    </dgm:pt>
    <dgm:pt modelId="{67E9F036-E4FE-40E6-855F-2F2A89E044C0}">
      <dgm:prSet/>
      <dgm:spPr/>
      <dgm:t>
        <a:bodyPr/>
        <a:lstStyle/>
        <a:p>
          <a:endParaRPr lang="en-IN"/>
        </a:p>
      </dgm:t>
    </dgm:pt>
    <dgm:pt modelId="{E4FD7E67-FCDC-4868-A6CD-1C331E5B7AB2}" type="parTrans" cxnId="{73FB900A-6868-4455-9CAE-75D01AA84D50}">
      <dgm:prSet/>
      <dgm:spPr/>
      <dgm:t>
        <a:bodyPr/>
        <a:lstStyle/>
        <a:p>
          <a:endParaRPr lang="en-IN"/>
        </a:p>
      </dgm:t>
    </dgm:pt>
    <dgm:pt modelId="{EDEC4B2E-CC32-47D3-9DB9-9D9CF50159F3}" type="sibTrans" cxnId="{73FB900A-6868-4455-9CAE-75D01AA84D50}">
      <dgm:prSet/>
      <dgm:spPr/>
      <dgm:t>
        <a:bodyPr/>
        <a:lstStyle/>
        <a:p>
          <a:endParaRPr lang="en-IN"/>
        </a:p>
      </dgm:t>
    </dgm:pt>
    <dgm:pt modelId="{6B27A69A-B8C4-4BF2-B592-80C1DE6C6D2C}">
      <dgm:prSet/>
      <dgm:spPr/>
      <dgm:t>
        <a:bodyPr/>
        <a:lstStyle/>
        <a:p>
          <a:endParaRPr lang="en-IN"/>
        </a:p>
      </dgm:t>
    </dgm:pt>
    <dgm:pt modelId="{483CA87E-8F8C-4518-9A0A-04F176C8731E}" type="parTrans" cxnId="{0FA91064-4591-4720-BA34-6F20666D5B5A}">
      <dgm:prSet/>
      <dgm:spPr/>
      <dgm:t>
        <a:bodyPr/>
        <a:lstStyle/>
        <a:p>
          <a:endParaRPr lang="en-IN"/>
        </a:p>
      </dgm:t>
    </dgm:pt>
    <dgm:pt modelId="{DABABF8B-7930-433B-B786-CBEACB8A0002}" type="sibTrans" cxnId="{0FA91064-4591-4720-BA34-6F20666D5B5A}">
      <dgm:prSet/>
      <dgm:spPr/>
      <dgm:t>
        <a:bodyPr/>
        <a:lstStyle/>
        <a:p>
          <a:endParaRPr lang="en-IN"/>
        </a:p>
      </dgm:t>
    </dgm:pt>
    <dgm:pt modelId="{410558F9-BF8F-4118-BFA6-9C9AF5F55A72}">
      <dgm:prSet/>
      <dgm:spPr/>
      <dgm:t>
        <a:bodyPr/>
        <a:lstStyle/>
        <a:p>
          <a:endParaRPr lang="en-IN"/>
        </a:p>
      </dgm:t>
    </dgm:pt>
    <dgm:pt modelId="{7F4AD05C-3967-4847-BD6D-1E74EFB5B833}" type="parTrans" cxnId="{93D394E5-38F0-4558-ACEC-618A4BD20634}">
      <dgm:prSet/>
      <dgm:spPr/>
      <dgm:t>
        <a:bodyPr/>
        <a:lstStyle/>
        <a:p>
          <a:endParaRPr lang="en-IN"/>
        </a:p>
      </dgm:t>
    </dgm:pt>
    <dgm:pt modelId="{AE01D956-FB90-4F9F-8E7B-3140D2091D65}" type="sibTrans" cxnId="{93D394E5-38F0-4558-ACEC-618A4BD20634}">
      <dgm:prSet/>
      <dgm:spPr/>
      <dgm:t>
        <a:bodyPr/>
        <a:lstStyle/>
        <a:p>
          <a:endParaRPr lang="en-IN"/>
        </a:p>
      </dgm:t>
    </dgm:pt>
    <dgm:pt modelId="{EE3C6F02-EB9F-412D-9FB8-1EA41732AC8D}">
      <dgm:prSet phldrT="[Text]"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By Performing various test 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72118D77-4373-4F33-AE37-4AC031175049}" type="parTrans" cxnId="{B6DB55F3-2BBE-4BA2-B91B-E39E1640ADDD}">
      <dgm:prSet/>
      <dgm:spPr/>
      <dgm:t>
        <a:bodyPr/>
        <a:lstStyle/>
        <a:p>
          <a:endParaRPr lang="en-IN"/>
        </a:p>
      </dgm:t>
    </dgm:pt>
    <dgm:pt modelId="{CB564599-043B-41F7-ACE4-B080F596E96D}" type="sibTrans" cxnId="{B6DB55F3-2BBE-4BA2-B91B-E39E1640ADDD}">
      <dgm:prSet/>
      <dgm:spPr/>
      <dgm:t>
        <a:bodyPr/>
        <a:lstStyle/>
        <a:p>
          <a:endParaRPr lang="en-IN"/>
        </a:p>
      </dgm:t>
    </dgm:pt>
    <dgm:pt modelId="{5A7B6871-EA4B-4390-A222-A2DFF28AFE29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FINDING MATERIAL PROPERTIES</a:t>
          </a:r>
          <a:endParaRPr lang="en-IN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A0CF65-8575-4F0E-A5D8-71AF31DBC9E1}" type="parTrans" cxnId="{8845CB48-8286-4106-889C-5B3EF28C3724}">
      <dgm:prSet/>
      <dgm:spPr/>
      <dgm:t>
        <a:bodyPr/>
        <a:lstStyle/>
        <a:p>
          <a:endParaRPr lang="en-IN"/>
        </a:p>
      </dgm:t>
    </dgm:pt>
    <dgm:pt modelId="{879D6A59-A279-482B-B436-85016B9A3D45}" type="sibTrans" cxnId="{8845CB48-8286-4106-889C-5B3EF28C3724}">
      <dgm:prSet/>
      <dgm:spPr/>
      <dgm:t>
        <a:bodyPr/>
        <a:lstStyle/>
        <a:p>
          <a:endParaRPr lang="en-IN"/>
        </a:p>
      </dgm:t>
    </dgm:pt>
    <dgm:pt modelId="{3A418951-5877-4ABC-AD5B-9CC46C0AB13C}">
      <dgm:prSet custT="1"/>
      <dgm:spPr/>
      <dgm:t>
        <a:bodyPr/>
        <a:lstStyle/>
        <a:p>
          <a:r>
            <a:rPr lang="en-IN" sz="1400" b="1" dirty="0">
              <a:latin typeface="Cambria" panose="02040503050406030204" pitchFamily="18" charset="0"/>
              <a:ea typeface="Cambria" panose="02040503050406030204" pitchFamily="18" charset="0"/>
            </a:rPr>
            <a:t>Coarse Aggregates</a:t>
          </a:r>
          <a:endParaRPr lang="en-IN" sz="1400" b="1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1259AAF0-EA78-4541-BC49-AE27C016CF51}" type="parTrans" cxnId="{B9897B05-46E8-4A2D-A34D-4E366D0C3659}">
      <dgm:prSet/>
      <dgm:spPr/>
      <dgm:t>
        <a:bodyPr/>
        <a:lstStyle/>
        <a:p>
          <a:endParaRPr lang="en-IN"/>
        </a:p>
      </dgm:t>
    </dgm:pt>
    <dgm:pt modelId="{2C5041E5-32E4-4A69-AE19-1306385CE95C}" type="sibTrans" cxnId="{B9897B05-46E8-4A2D-A34D-4E366D0C3659}">
      <dgm:prSet/>
      <dgm:spPr/>
      <dgm:t>
        <a:bodyPr/>
        <a:lstStyle/>
        <a:p>
          <a:endParaRPr lang="en-IN"/>
        </a:p>
      </dgm:t>
    </dgm:pt>
    <dgm:pt modelId="{74BA5100-15E4-495D-B130-ED08961CC425}">
      <dgm:prSet custT="1"/>
      <dgm:spPr/>
      <dgm:t>
        <a:bodyPr/>
        <a:lstStyle/>
        <a:p>
          <a:r>
            <a:rPr lang="en-IN" sz="1400" b="1" dirty="0">
              <a:latin typeface="Cambria" panose="02040503050406030204" pitchFamily="18" charset="0"/>
              <a:ea typeface="Cambria" panose="02040503050406030204" pitchFamily="18" charset="0"/>
            </a:rPr>
            <a:t>Construction and Demolition Waste</a:t>
          </a:r>
          <a:endParaRPr lang="en-IN" sz="1400" b="1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6D7E4064-F4B8-49BE-9D4D-A9A0CFD94F9F}" type="parTrans" cxnId="{D35FD013-C329-431C-87BE-6C803815ED68}">
      <dgm:prSet/>
      <dgm:spPr/>
      <dgm:t>
        <a:bodyPr/>
        <a:lstStyle/>
        <a:p>
          <a:endParaRPr lang="en-IN"/>
        </a:p>
      </dgm:t>
    </dgm:pt>
    <dgm:pt modelId="{6BA383F6-3966-4353-A509-0BB5FC2D5D27}" type="sibTrans" cxnId="{D35FD013-C329-431C-87BE-6C803815ED68}">
      <dgm:prSet/>
      <dgm:spPr/>
      <dgm:t>
        <a:bodyPr/>
        <a:lstStyle/>
        <a:p>
          <a:endParaRPr lang="en-IN"/>
        </a:p>
      </dgm:t>
    </dgm:pt>
    <dgm:pt modelId="{AE865D1C-264A-4A66-B112-6CD50E84ABA3}">
      <dgm:prSet/>
      <dgm:spPr/>
      <dgm:t>
        <a:bodyPr/>
        <a:lstStyle/>
        <a:p>
          <a:endParaRPr lang="en-IN"/>
        </a:p>
      </dgm:t>
    </dgm:pt>
    <dgm:pt modelId="{A77050DE-0C3C-4FA9-9BD1-E2774C0207BE}" type="parTrans" cxnId="{D8A09E19-41AC-423D-8FD5-B8FCA1C212B7}">
      <dgm:prSet/>
      <dgm:spPr/>
      <dgm:t>
        <a:bodyPr/>
        <a:lstStyle/>
        <a:p>
          <a:endParaRPr lang="en-IN"/>
        </a:p>
      </dgm:t>
    </dgm:pt>
    <dgm:pt modelId="{BC53BEB7-2449-4E64-BE8C-71628AB6B55A}" type="sibTrans" cxnId="{D8A09E19-41AC-423D-8FD5-B8FCA1C212B7}">
      <dgm:prSet/>
      <dgm:spPr/>
      <dgm:t>
        <a:bodyPr/>
        <a:lstStyle/>
        <a:p>
          <a:endParaRPr lang="en-IN"/>
        </a:p>
      </dgm:t>
    </dgm:pt>
    <dgm:pt modelId="{AE3C11F2-9524-4A45-846C-890ABAFE2FE5}" type="pres">
      <dgm:prSet presAssocID="{0B1D19B8-2313-4E32-A056-2E44E3203A80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812BCBA1-0FCD-4940-9E4A-512021046C69}" type="pres">
      <dgm:prSet presAssocID="{216D9A46-DCAC-43E6-B2F5-BB00742C2DC7}" presName="parentText1" presStyleLbl="node1" presStyleIdx="0" presStyleCnt="5" custLinFactNeighborX="-70" custLinFactNeighborY="-27460">
        <dgm:presLayoutVars>
          <dgm:chMax/>
          <dgm:chPref val="3"/>
          <dgm:bulletEnabled val="1"/>
        </dgm:presLayoutVars>
      </dgm:prSet>
      <dgm:spPr/>
    </dgm:pt>
    <dgm:pt modelId="{15F9BC6A-6E81-406C-A1C4-EC6052A00F7E}" type="pres">
      <dgm:prSet presAssocID="{216D9A46-DCAC-43E6-B2F5-BB00742C2DC7}" presName="childText1" presStyleLbl="solidAlignAcc1" presStyleIdx="0" presStyleCnt="5" custLinFactNeighborX="-4374" custLinFactNeighborY="-16694">
        <dgm:presLayoutVars>
          <dgm:chMax val="0"/>
          <dgm:chPref val="0"/>
          <dgm:bulletEnabled val="1"/>
        </dgm:presLayoutVars>
      </dgm:prSet>
      <dgm:spPr/>
    </dgm:pt>
    <dgm:pt modelId="{E098E034-B681-42EC-951E-5E97F7ACDB65}" type="pres">
      <dgm:prSet presAssocID="{5A7B6871-EA4B-4390-A222-A2DFF28AFE29}" presName="parentText2" presStyleLbl="node1" presStyleIdx="1" presStyleCnt="5" custLinFactNeighborX="-623" custLinFactNeighborY="-11611">
        <dgm:presLayoutVars>
          <dgm:chMax/>
          <dgm:chPref val="3"/>
          <dgm:bulletEnabled val="1"/>
        </dgm:presLayoutVars>
      </dgm:prSet>
      <dgm:spPr/>
    </dgm:pt>
    <dgm:pt modelId="{B1AAE0A8-E961-45C0-9B01-11F14339C9CF}" type="pres">
      <dgm:prSet presAssocID="{5A7B6871-EA4B-4390-A222-A2DFF28AFE29}" presName="childText2" presStyleLbl="solidAlignAcc1" presStyleIdx="1" presStyleCnt="5" custLinFactNeighborX="1243" custLinFactNeighborY="-6387">
        <dgm:presLayoutVars>
          <dgm:chMax val="0"/>
          <dgm:chPref val="0"/>
          <dgm:bulletEnabled val="1"/>
        </dgm:presLayoutVars>
      </dgm:prSet>
      <dgm:spPr/>
    </dgm:pt>
    <dgm:pt modelId="{747F6122-5950-4953-A0DA-43EAF873D0A9}" type="pres">
      <dgm:prSet presAssocID="{55C035F3-86CD-4BF8-8793-7D322DA1AC26}" presName="parentText3" presStyleLbl="node1" presStyleIdx="2" presStyleCnt="5" custScaleX="101850" custScaleY="116122" custLinFactNeighborX="2453" custLinFactNeighborY="5183">
        <dgm:presLayoutVars>
          <dgm:chMax/>
          <dgm:chPref val="3"/>
          <dgm:bulletEnabled val="1"/>
        </dgm:presLayoutVars>
      </dgm:prSet>
      <dgm:spPr/>
    </dgm:pt>
    <dgm:pt modelId="{D953E982-A892-49B2-A229-D4A8AF065F9F}" type="pres">
      <dgm:prSet presAssocID="{55C035F3-86CD-4BF8-8793-7D322DA1AC26}" presName="childText3" presStyleLbl="solidAlignAcc1" presStyleIdx="2" presStyleCnt="5" custScaleX="119354" custLinFactNeighborX="2867" custLinFactNeighborY="5593">
        <dgm:presLayoutVars>
          <dgm:chMax val="0"/>
          <dgm:chPref val="0"/>
          <dgm:bulletEnabled val="1"/>
        </dgm:presLayoutVars>
      </dgm:prSet>
      <dgm:spPr/>
    </dgm:pt>
    <dgm:pt modelId="{47BEC4CF-AA9C-402C-8710-56C77519D439}" type="pres">
      <dgm:prSet presAssocID="{F1915806-98AC-478C-AB3A-D80F3E307B84}" presName="parentText4" presStyleLbl="node1" presStyleIdx="3" presStyleCnt="5" custLinFactNeighborX="4780" custLinFactNeighborY="26237">
        <dgm:presLayoutVars>
          <dgm:chMax/>
          <dgm:chPref val="3"/>
          <dgm:bulletEnabled val="1"/>
        </dgm:presLayoutVars>
      </dgm:prSet>
      <dgm:spPr/>
    </dgm:pt>
    <dgm:pt modelId="{B81952DB-AF14-4985-89E7-5BD452DDCCC8}" type="pres">
      <dgm:prSet presAssocID="{F1915806-98AC-478C-AB3A-D80F3E307B84}" presName="childText4" presStyleLbl="solidAlignAcc1" presStyleIdx="3" presStyleCnt="5" custScaleX="80644" custScaleY="106698" custLinFactNeighborX="-402" custLinFactNeighborY="14225">
        <dgm:presLayoutVars>
          <dgm:chMax val="0"/>
          <dgm:chPref val="0"/>
          <dgm:bulletEnabled val="1"/>
        </dgm:presLayoutVars>
      </dgm:prSet>
      <dgm:spPr/>
    </dgm:pt>
    <dgm:pt modelId="{25522BFC-DD26-4650-90FC-5CDF6B1E0923}" type="pres">
      <dgm:prSet presAssocID="{AE655BB2-FE75-4F7A-9AB4-157E52E50BBE}" presName="parentText5" presStyleLbl="node1" presStyleIdx="4" presStyleCnt="5" custScaleX="115797" custScaleY="136897" custLinFactNeighborX="5335" custLinFactNeighborY="45161">
        <dgm:presLayoutVars>
          <dgm:chMax/>
          <dgm:chPref val="3"/>
          <dgm:bulletEnabled val="1"/>
        </dgm:presLayoutVars>
      </dgm:prSet>
      <dgm:spPr/>
    </dgm:pt>
    <dgm:pt modelId="{565E689D-B5C8-4FAA-953C-3B09B8BF2B6E}" type="pres">
      <dgm:prSet presAssocID="{AE655BB2-FE75-4F7A-9AB4-157E52E50BBE}" presName="childText5" presStyleLbl="solidAlignAcc1" presStyleIdx="4" presStyleCnt="5" custScaleX="109679" custScaleY="93303" custLinFactNeighborX="-3615" custLinFactNeighborY="22857">
        <dgm:presLayoutVars>
          <dgm:chMax val="0"/>
          <dgm:chPref val="0"/>
          <dgm:bulletEnabled val="1"/>
        </dgm:presLayoutVars>
      </dgm:prSet>
      <dgm:spPr/>
    </dgm:pt>
  </dgm:ptLst>
  <dgm:cxnLst>
    <dgm:cxn modelId="{B9897B05-46E8-4A2D-A34D-4E366D0C3659}" srcId="{216D9A46-DCAC-43E6-B2F5-BB00742C2DC7}" destId="{3A418951-5877-4ABC-AD5B-9CC46C0AB13C}" srcOrd="1" destOrd="0" parTransId="{1259AAF0-EA78-4541-BC49-AE27C016CF51}" sibTransId="{2C5041E5-32E4-4A69-AE19-1306385CE95C}"/>
    <dgm:cxn modelId="{73FB900A-6868-4455-9CAE-75D01AA84D50}" srcId="{0B1D19B8-2313-4E32-A056-2E44E3203A80}" destId="{67E9F036-E4FE-40E6-855F-2F2A89E044C0}" srcOrd="8" destOrd="0" parTransId="{E4FD7E67-FCDC-4868-A6CD-1C331E5B7AB2}" sibTransId="{EDEC4B2E-CC32-47D3-9DB9-9D9CF50159F3}"/>
    <dgm:cxn modelId="{B2597110-3911-445F-B9B1-C5C61126A558}" type="presOf" srcId="{464BCCC6-BA0F-4CBD-824E-52E4C3362953}" destId="{15F9BC6A-6E81-406C-A1C4-EC6052A00F7E}" srcOrd="0" destOrd="0" presId="urn:microsoft.com/office/officeart/2009/3/layout/IncreasingArrowsProcess"/>
    <dgm:cxn modelId="{D35FD013-C329-431C-87BE-6C803815ED68}" srcId="{216D9A46-DCAC-43E6-B2F5-BB00742C2DC7}" destId="{74BA5100-15E4-495D-B130-ED08961CC425}" srcOrd="2" destOrd="0" parTransId="{6D7E4064-F4B8-49BE-9D4D-A9A0CFD94F9F}" sibTransId="{6BA383F6-3966-4353-A509-0BB5FC2D5D27}"/>
    <dgm:cxn modelId="{7C5CD018-0354-4187-9A35-86264A9CE062}" srcId="{216D9A46-DCAC-43E6-B2F5-BB00742C2DC7}" destId="{464BCCC6-BA0F-4CBD-824E-52E4C3362953}" srcOrd="0" destOrd="0" parTransId="{DFE36CA2-B1B4-438C-AC2D-E6801DCA91F2}" sibTransId="{F57BF15F-AFE3-4694-9F93-8FF387F9E26E}"/>
    <dgm:cxn modelId="{D8A09E19-41AC-423D-8FD5-B8FCA1C212B7}" srcId="{0B1D19B8-2313-4E32-A056-2E44E3203A80}" destId="{AE865D1C-264A-4A66-B112-6CD50E84ABA3}" srcOrd="5" destOrd="0" parTransId="{A77050DE-0C3C-4FA9-9BD1-E2774C0207BE}" sibTransId="{BC53BEB7-2449-4E64-BE8C-71628AB6B55A}"/>
    <dgm:cxn modelId="{A1336E2D-3838-4825-B7DC-6F97A760D877}" srcId="{F1915806-98AC-478C-AB3A-D80F3E307B84}" destId="{C9B9EFB3-B440-4345-9680-6A381F9DAC33}" srcOrd="0" destOrd="0" parTransId="{BC5A0AFC-C9EF-4896-BBFE-04DF14990B2E}" sibTransId="{E76D3D09-D4A5-41CC-B0CA-C194DC5401E0}"/>
    <dgm:cxn modelId="{07814F2F-F5FD-408B-995A-3E5AE4312A0C}" type="presOf" srcId="{74BA5100-15E4-495D-B130-ED08961CC425}" destId="{15F9BC6A-6E81-406C-A1C4-EC6052A00F7E}" srcOrd="0" destOrd="2" presId="urn:microsoft.com/office/officeart/2009/3/layout/IncreasingArrowsProcess"/>
    <dgm:cxn modelId="{79C44260-55E4-4FB9-B785-01B2CCF1FC8B}" type="presOf" srcId="{0B1D19B8-2313-4E32-A056-2E44E3203A80}" destId="{AE3C11F2-9524-4A45-846C-890ABAFE2FE5}" srcOrd="0" destOrd="0" presId="urn:microsoft.com/office/officeart/2009/3/layout/IncreasingArrowsProcess"/>
    <dgm:cxn modelId="{532E9E60-32DA-4AFE-877C-DEEC6BA2EA26}" type="presOf" srcId="{55C035F3-86CD-4BF8-8793-7D322DA1AC26}" destId="{747F6122-5950-4953-A0DA-43EAF873D0A9}" srcOrd="0" destOrd="0" presId="urn:microsoft.com/office/officeart/2009/3/layout/IncreasingArrowsProcess"/>
    <dgm:cxn modelId="{3D742742-A1C9-4495-A170-A1DB86814AFC}" type="presOf" srcId="{EBA41735-DE4E-4E94-8610-4D80BD09870F}" destId="{565E689D-B5C8-4FAA-953C-3B09B8BF2B6E}" srcOrd="0" destOrd="0" presId="urn:microsoft.com/office/officeart/2009/3/layout/IncreasingArrowsProcess"/>
    <dgm:cxn modelId="{0FA91064-4591-4720-BA34-6F20666D5B5A}" srcId="{8BD28427-7E7F-4396-BD6D-58CB77DA15DB}" destId="{6B27A69A-B8C4-4BF2-B592-80C1DE6C6D2C}" srcOrd="0" destOrd="0" parTransId="{483CA87E-8F8C-4518-9A0A-04F176C8731E}" sibTransId="{DABABF8B-7930-433B-B786-CBEACB8A0002}"/>
    <dgm:cxn modelId="{6BBF4D45-572D-40FC-A150-E5AB9EF0279C}" srcId="{55C035F3-86CD-4BF8-8793-7D322DA1AC26}" destId="{852B9244-4062-478E-9445-3B3C5855588B}" srcOrd="0" destOrd="0" parTransId="{77905980-314B-4761-9FDA-EFEB318E56A1}" sibTransId="{C98F276A-BD31-40FE-A5C4-B4778CA853A2}"/>
    <dgm:cxn modelId="{8845CB48-8286-4106-889C-5B3EF28C3724}" srcId="{0B1D19B8-2313-4E32-A056-2E44E3203A80}" destId="{5A7B6871-EA4B-4390-A222-A2DFF28AFE29}" srcOrd="1" destOrd="0" parTransId="{4CA0CF65-8575-4F0E-A5D8-71AF31DBC9E1}" sibTransId="{879D6A59-A279-482B-B436-85016B9A3D45}"/>
    <dgm:cxn modelId="{AB208D69-AD4D-48BF-BAB9-D6EFE4F6D916}" type="presOf" srcId="{F1915806-98AC-478C-AB3A-D80F3E307B84}" destId="{47BEC4CF-AA9C-402C-8710-56C77519D439}" srcOrd="0" destOrd="0" presId="urn:microsoft.com/office/officeart/2009/3/layout/IncreasingArrowsProcess"/>
    <dgm:cxn modelId="{72E2CF55-8223-44EE-B1BB-4BE6D18E1641}" type="presOf" srcId="{5A7B6871-EA4B-4390-A222-A2DFF28AFE29}" destId="{E098E034-B681-42EC-951E-5E97F7ACDB65}" srcOrd="0" destOrd="0" presId="urn:microsoft.com/office/officeart/2009/3/layout/IncreasingArrowsProcess"/>
    <dgm:cxn modelId="{772E0879-8FE6-41EC-8FB1-105CD383B5A5}" srcId="{0B1D19B8-2313-4E32-A056-2E44E3203A80}" destId="{8BD28427-7E7F-4396-BD6D-58CB77DA15DB}" srcOrd="6" destOrd="0" parTransId="{F87CAFB0-EB66-458C-9D60-708499247958}" sibTransId="{3DFAC7A6-C7BF-4BE8-9F53-E5108709DA89}"/>
    <dgm:cxn modelId="{740DC37C-AE6E-457B-AC85-CB6CD0DCBC1C}" srcId="{AE655BB2-FE75-4F7A-9AB4-157E52E50BBE}" destId="{EBA41735-DE4E-4E94-8610-4D80BD09870F}" srcOrd="0" destOrd="0" parTransId="{27C03C2D-3F23-4C12-84B6-69171E91E1C3}" sibTransId="{AFD3A3E2-968B-43DB-8A85-8BD453CD9874}"/>
    <dgm:cxn modelId="{0E98FB96-E071-489E-B174-8287F91BA852}" srcId="{0B1D19B8-2313-4E32-A056-2E44E3203A80}" destId="{216D9A46-DCAC-43E6-B2F5-BB00742C2DC7}" srcOrd="0" destOrd="0" parTransId="{2133D7E3-2150-4737-A6C4-51211B095E62}" sibTransId="{370334C3-90AB-4477-B69D-0398FA27B6B5}"/>
    <dgm:cxn modelId="{C39A489B-3BA6-4716-89B3-ECEBB17DFB98}" type="presOf" srcId="{216D9A46-DCAC-43E6-B2F5-BB00742C2DC7}" destId="{812BCBA1-0FCD-4940-9E4A-512021046C69}" srcOrd="0" destOrd="0" presId="urn:microsoft.com/office/officeart/2009/3/layout/IncreasingArrowsProcess"/>
    <dgm:cxn modelId="{21BAEB9C-C33C-463E-B14B-07EB65A21D0A}" type="presOf" srcId="{EE3C6F02-EB9F-412D-9FB8-1EA41732AC8D}" destId="{B1AAE0A8-E961-45C0-9B01-11F14339C9CF}" srcOrd="0" destOrd="0" presId="urn:microsoft.com/office/officeart/2009/3/layout/IncreasingArrowsProcess"/>
    <dgm:cxn modelId="{055177A8-BA5A-44C8-8662-B9EC373AE1CC}" type="presOf" srcId="{C9B9EFB3-B440-4345-9680-6A381F9DAC33}" destId="{B81952DB-AF14-4985-89E7-5BD452DDCCC8}" srcOrd="0" destOrd="0" presId="urn:microsoft.com/office/officeart/2009/3/layout/IncreasingArrowsProcess"/>
    <dgm:cxn modelId="{919156BB-186E-4C60-8AA5-7C7AE6CF84E3}" type="presOf" srcId="{852B9244-4062-478E-9445-3B3C5855588B}" destId="{D953E982-A892-49B2-A229-D4A8AF065F9F}" srcOrd="0" destOrd="0" presId="urn:microsoft.com/office/officeart/2009/3/layout/IncreasingArrowsProcess"/>
    <dgm:cxn modelId="{11E6C9BC-A5C6-4764-91F5-5A850F431471}" srcId="{0B1D19B8-2313-4E32-A056-2E44E3203A80}" destId="{F1915806-98AC-478C-AB3A-D80F3E307B84}" srcOrd="3" destOrd="0" parTransId="{30AD6E80-9560-43E6-BA32-D2F82C7EFED2}" sibTransId="{7FCB1F1F-5040-4E76-BC89-F601ACBA3A7D}"/>
    <dgm:cxn modelId="{15D2BDC4-B048-4A2C-9655-DCF65D8BD999}" type="presOf" srcId="{3A418951-5877-4ABC-AD5B-9CC46C0AB13C}" destId="{15F9BC6A-6E81-406C-A1C4-EC6052A00F7E}" srcOrd="0" destOrd="1" presId="urn:microsoft.com/office/officeart/2009/3/layout/IncreasingArrowsProcess"/>
    <dgm:cxn modelId="{7CB9FAC4-B62A-4227-9B60-527D0422CDF7}" srcId="{0B1D19B8-2313-4E32-A056-2E44E3203A80}" destId="{AE655BB2-FE75-4F7A-9AB4-157E52E50BBE}" srcOrd="4" destOrd="0" parTransId="{73C9BAFA-B029-4A6C-8F41-2172568A7279}" sibTransId="{E1A60C46-00DE-4E15-88B0-484549E25042}"/>
    <dgm:cxn modelId="{408C4AC7-6044-44AF-9BDA-AEA0BB242E59}" type="presOf" srcId="{AE655BB2-FE75-4F7A-9AB4-157E52E50BBE}" destId="{25522BFC-DD26-4650-90FC-5CDF6B1E0923}" srcOrd="0" destOrd="0" presId="urn:microsoft.com/office/officeart/2009/3/layout/IncreasingArrowsProcess"/>
    <dgm:cxn modelId="{93D394E5-38F0-4558-ACEC-618A4BD20634}" srcId="{0B1D19B8-2313-4E32-A056-2E44E3203A80}" destId="{410558F9-BF8F-4118-BFA6-9C9AF5F55A72}" srcOrd="7" destOrd="0" parTransId="{7F4AD05C-3967-4847-BD6D-1E74EFB5B833}" sibTransId="{AE01D956-FB90-4F9F-8E7B-3140D2091D65}"/>
    <dgm:cxn modelId="{C4FABDEF-FFF7-4A00-AE66-2F49B9064E21}" srcId="{0B1D19B8-2313-4E32-A056-2E44E3203A80}" destId="{55C035F3-86CD-4BF8-8793-7D322DA1AC26}" srcOrd="2" destOrd="0" parTransId="{59DC991D-586D-4E5A-BBFD-EE18CC838CFC}" sibTransId="{A23DCB14-CE4D-478B-8872-3A9E407FEACA}"/>
    <dgm:cxn modelId="{B6DB55F3-2BBE-4BA2-B91B-E39E1640ADDD}" srcId="{5A7B6871-EA4B-4390-A222-A2DFF28AFE29}" destId="{EE3C6F02-EB9F-412D-9FB8-1EA41732AC8D}" srcOrd="0" destOrd="0" parTransId="{72118D77-4373-4F33-AE37-4AC031175049}" sibTransId="{CB564599-043B-41F7-ACE4-B080F596E96D}"/>
    <dgm:cxn modelId="{549F2980-29A1-4091-AF90-63699F30473D}" type="presParOf" srcId="{AE3C11F2-9524-4A45-846C-890ABAFE2FE5}" destId="{812BCBA1-0FCD-4940-9E4A-512021046C69}" srcOrd="0" destOrd="0" presId="urn:microsoft.com/office/officeart/2009/3/layout/IncreasingArrowsProcess"/>
    <dgm:cxn modelId="{B4AFD3FF-7B18-4AB8-BF03-063335B2A03A}" type="presParOf" srcId="{AE3C11F2-9524-4A45-846C-890ABAFE2FE5}" destId="{15F9BC6A-6E81-406C-A1C4-EC6052A00F7E}" srcOrd="1" destOrd="0" presId="urn:microsoft.com/office/officeart/2009/3/layout/IncreasingArrowsProcess"/>
    <dgm:cxn modelId="{C2249F02-DF4C-4940-B255-D84EF230F978}" type="presParOf" srcId="{AE3C11F2-9524-4A45-846C-890ABAFE2FE5}" destId="{E098E034-B681-42EC-951E-5E97F7ACDB65}" srcOrd="2" destOrd="0" presId="urn:microsoft.com/office/officeart/2009/3/layout/IncreasingArrowsProcess"/>
    <dgm:cxn modelId="{2286B65E-22ED-483B-A23B-273243D315CE}" type="presParOf" srcId="{AE3C11F2-9524-4A45-846C-890ABAFE2FE5}" destId="{B1AAE0A8-E961-45C0-9B01-11F14339C9CF}" srcOrd="3" destOrd="0" presId="urn:microsoft.com/office/officeart/2009/3/layout/IncreasingArrowsProcess"/>
    <dgm:cxn modelId="{F3E9337A-38EC-46C2-81A2-93DED1686DB4}" type="presParOf" srcId="{AE3C11F2-9524-4A45-846C-890ABAFE2FE5}" destId="{747F6122-5950-4953-A0DA-43EAF873D0A9}" srcOrd="4" destOrd="0" presId="urn:microsoft.com/office/officeart/2009/3/layout/IncreasingArrowsProcess"/>
    <dgm:cxn modelId="{5C636C0F-69AE-49C3-9458-3B11BF2BA172}" type="presParOf" srcId="{AE3C11F2-9524-4A45-846C-890ABAFE2FE5}" destId="{D953E982-A892-49B2-A229-D4A8AF065F9F}" srcOrd="5" destOrd="0" presId="urn:microsoft.com/office/officeart/2009/3/layout/IncreasingArrowsProcess"/>
    <dgm:cxn modelId="{DBA7CA7F-DC20-4288-BD3C-DFB8F8383C92}" type="presParOf" srcId="{AE3C11F2-9524-4A45-846C-890ABAFE2FE5}" destId="{47BEC4CF-AA9C-402C-8710-56C77519D439}" srcOrd="6" destOrd="0" presId="urn:microsoft.com/office/officeart/2009/3/layout/IncreasingArrowsProcess"/>
    <dgm:cxn modelId="{B8825DC8-8C1E-47BA-BD32-3718612CD37F}" type="presParOf" srcId="{AE3C11F2-9524-4A45-846C-890ABAFE2FE5}" destId="{B81952DB-AF14-4985-89E7-5BD452DDCCC8}" srcOrd="7" destOrd="0" presId="urn:microsoft.com/office/officeart/2009/3/layout/IncreasingArrowsProcess"/>
    <dgm:cxn modelId="{9AAE1629-57B7-41EB-A59F-0C1BFC7809F1}" type="presParOf" srcId="{AE3C11F2-9524-4A45-846C-890ABAFE2FE5}" destId="{25522BFC-DD26-4650-90FC-5CDF6B1E0923}" srcOrd="8" destOrd="0" presId="urn:microsoft.com/office/officeart/2009/3/layout/IncreasingArrowsProcess"/>
    <dgm:cxn modelId="{10479D23-285B-448F-B8EA-916EC853ECA5}" type="presParOf" srcId="{AE3C11F2-9524-4A45-846C-890ABAFE2FE5}" destId="{565E689D-B5C8-4FAA-953C-3B09B8BF2B6E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2DE4F8-9CE1-40F6-AE4B-2E9CA47D55A8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1"/>
      <dgm:spPr/>
    </dgm:pt>
    <dgm:pt modelId="{9682BC85-F208-4087-9128-796D0303CAA7}" type="pres">
      <dgm:prSet presAssocID="{6B2DE4F8-9CE1-40F6-AE4B-2E9CA47D55A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8D0DF6FF-9736-4736-BB04-CD9CD1D1AE6C}" type="presOf" srcId="{6B2DE4F8-9CE1-40F6-AE4B-2E9CA47D55A8}" destId="{9682BC85-F208-4087-9128-796D0303CAA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2DE4F8-9CE1-40F6-AE4B-2E9CA47D55A8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1"/>
      <dgm:spPr/>
    </dgm:pt>
    <dgm:pt modelId="{9682BC85-F208-4087-9128-796D0303CAA7}" type="pres">
      <dgm:prSet presAssocID="{6B2DE4F8-9CE1-40F6-AE4B-2E9CA47D55A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8D0DF6FF-9736-4736-BB04-CD9CD1D1AE6C}" type="presOf" srcId="{6B2DE4F8-9CE1-40F6-AE4B-2E9CA47D55A8}" destId="{9682BC85-F208-4087-9128-796D0303CAA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2DE4F8-9CE1-40F6-AE4B-2E9CA47D55A8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1"/>
      <dgm:spPr/>
    </dgm:pt>
    <dgm:pt modelId="{9682BC85-F208-4087-9128-796D0303CAA7}" type="pres">
      <dgm:prSet presAssocID="{6B2DE4F8-9CE1-40F6-AE4B-2E9CA47D55A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D714BD4D-0AAC-4630-813A-11C42E0A987E}" type="presOf" srcId="{6B2DE4F8-9CE1-40F6-AE4B-2E9CA47D55A8}" destId="{9682BC85-F208-4087-9128-796D0303CAA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BCBA1-0FCD-4940-9E4A-512021046C69}">
      <dsp:nvSpPr>
        <dsp:cNvPr id="0" name=""/>
        <dsp:cNvSpPr/>
      </dsp:nvSpPr>
      <dsp:spPr>
        <a:xfrm>
          <a:off x="36" y="266692"/>
          <a:ext cx="8520681" cy="123914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671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COLLECTION OF MATERIALS</a:t>
          </a:r>
          <a:endParaRPr lang="en-IN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" y="576478"/>
        <a:ext cx="8210895" cy="619573"/>
      </dsp:txXfrm>
    </dsp:sp>
    <dsp:sp modelId="{15F9BC6A-6E81-406C-A1C4-EC6052A00F7E}">
      <dsp:nvSpPr>
        <dsp:cNvPr id="0" name=""/>
        <dsp:cNvSpPr/>
      </dsp:nvSpPr>
      <dsp:spPr>
        <a:xfrm>
          <a:off x="0" y="1181089"/>
          <a:ext cx="1574792" cy="22752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Fine Aggregate</a:t>
          </a:r>
          <a:endParaRPr lang="en-IN" sz="1400" b="1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b="1" kern="1200" dirty="0">
              <a:latin typeface="Cambria" panose="02040503050406030204" pitchFamily="18" charset="0"/>
              <a:ea typeface="Cambria" panose="02040503050406030204" pitchFamily="18" charset="0"/>
            </a:rPr>
            <a:t>Coarse Aggregates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b="1" kern="1200" dirty="0">
              <a:latin typeface="Cambria" panose="02040503050406030204" pitchFamily="18" charset="0"/>
              <a:ea typeface="Cambria" panose="02040503050406030204" pitchFamily="18" charset="0"/>
            </a:rPr>
            <a:t>Construction and Demolition Waste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sp:txBody>
      <dsp:txXfrm>
        <a:off x="0" y="1181089"/>
        <a:ext cx="1574792" cy="2275270"/>
      </dsp:txXfrm>
    </dsp:sp>
    <dsp:sp modelId="{E098E034-B681-42EC-951E-5E97F7ACDB65}">
      <dsp:nvSpPr>
        <dsp:cNvPr id="0" name=""/>
        <dsp:cNvSpPr/>
      </dsp:nvSpPr>
      <dsp:spPr>
        <a:xfrm>
          <a:off x="1537349" y="876292"/>
          <a:ext cx="6946059" cy="123914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71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FINDING MATERIAL PROPERTIES</a:t>
          </a:r>
          <a:endParaRPr lang="en-IN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37349" y="1186078"/>
        <a:ext cx="6636273" cy="619573"/>
      </dsp:txXfrm>
    </dsp:sp>
    <dsp:sp modelId="{B1AAE0A8-E961-45C0-9B01-11F14339C9CF}">
      <dsp:nvSpPr>
        <dsp:cNvPr id="0" name=""/>
        <dsp:cNvSpPr/>
      </dsp:nvSpPr>
      <dsp:spPr>
        <a:xfrm>
          <a:off x="1600197" y="1828809"/>
          <a:ext cx="1574792" cy="22752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By Performing various test 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sp:txBody>
      <dsp:txXfrm>
        <a:off x="1600197" y="1828809"/>
        <a:ext cx="1574792" cy="2275270"/>
      </dsp:txXfrm>
    </dsp:sp>
    <dsp:sp modelId="{747F6122-5950-4953-A0DA-43EAF873D0A9}">
      <dsp:nvSpPr>
        <dsp:cNvPr id="0" name=""/>
        <dsp:cNvSpPr/>
      </dsp:nvSpPr>
      <dsp:spPr>
        <a:xfrm>
          <a:off x="3237320" y="1397715"/>
          <a:ext cx="5470808" cy="143892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71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PREPARING CONCRETE &amp; CASTING THE CUBES</a:t>
          </a:r>
        </a:p>
      </dsp:txBody>
      <dsp:txXfrm>
        <a:off x="3237320" y="1757445"/>
        <a:ext cx="5111078" cy="719461"/>
      </dsp:txXfrm>
    </dsp:sp>
    <dsp:sp modelId="{D953E982-A892-49B2-A229-D4A8AF065F9F}">
      <dsp:nvSpPr>
        <dsp:cNvPr id="0" name=""/>
        <dsp:cNvSpPr/>
      </dsp:nvSpPr>
      <dsp:spPr>
        <a:xfrm>
          <a:off x="3048001" y="2514594"/>
          <a:ext cx="1879577" cy="22752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Mixing of materials in the machine &amp; the casting the cubes size of 150×150×150 mm 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sp:txBody>
      <dsp:txXfrm>
        <a:off x="3048001" y="2514594"/>
        <a:ext cx="1879577" cy="2275270"/>
      </dsp:txXfrm>
    </dsp:sp>
    <dsp:sp modelId="{47BEC4CF-AA9C-402C-8710-56C77519D439}">
      <dsp:nvSpPr>
        <dsp:cNvPr id="0" name=""/>
        <dsp:cNvSpPr/>
      </dsp:nvSpPr>
      <dsp:spPr>
        <a:xfrm>
          <a:off x="4912165" y="2171700"/>
          <a:ext cx="3795963" cy="123914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71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CURING</a:t>
          </a:r>
          <a:endParaRPr lang="en-IN" sz="2000" b="1" kern="1200" dirty="0">
            <a:solidFill>
              <a:prstClr val="black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4912165" y="2481486"/>
        <a:ext cx="3486177" cy="619573"/>
      </dsp:txXfrm>
    </dsp:sp>
    <dsp:sp modelId="{B81952DB-AF14-4985-89E7-5BD452DDCCC8}">
      <dsp:nvSpPr>
        <dsp:cNvPr id="0" name=""/>
        <dsp:cNvSpPr/>
      </dsp:nvSpPr>
      <dsp:spPr>
        <a:xfrm>
          <a:off x="4876796" y="3048005"/>
          <a:ext cx="1269975" cy="24276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Curing them until the test performed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sp:txBody>
      <dsp:txXfrm>
        <a:off x="4876796" y="3048005"/>
        <a:ext cx="1269975" cy="2427668"/>
      </dsp:txXfrm>
    </dsp:sp>
    <dsp:sp modelId="{25522BFC-DD26-4650-90FC-5CDF6B1E0923}">
      <dsp:nvSpPr>
        <dsp:cNvPr id="0" name=""/>
        <dsp:cNvSpPr/>
      </dsp:nvSpPr>
      <dsp:spPr>
        <a:xfrm>
          <a:off x="6135889" y="2590800"/>
          <a:ext cx="2572246" cy="1696353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671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TEST PERFORMING ON CUBES </a:t>
          </a:r>
          <a:endParaRPr lang="en-IN" sz="16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35889" y="3014888"/>
        <a:ext cx="2148158" cy="848177"/>
      </dsp:txXfrm>
    </dsp:sp>
    <dsp:sp modelId="{565E689D-B5C8-4FAA-953C-3B09B8BF2B6E}">
      <dsp:nvSpPr>
        <dsp:cNvPr id="0" name=""/>
        <dsp:cNvSpPr/>
      </dsp:nvSpPr>
      <dsp:spPr>
        <a:xfrm>
          <a:off x="6172199" y="3810000"/>
          <a:ext cx="1727216" cy="21228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Testing strength of cubes by CTM Machine</a:t>
          </a:r>
          <a:endParaRPr lang="en-IN" sz="1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sp:txBody>
      <dsp:txXfrm>
        <a:off x="6172199" y="3810000"/>
        <a:ext cx="1727216" cy="21228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95297-033A-4544-BA9B-7E8C54D4D52F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82D2A-6A4F-49FA-95EF-262E385603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74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82D2A-6A4F-49FA-95EF-262E3856039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3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D990D71-552C-453F-B919-E86221BCD7BC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83A3-0CC5-44E9-95DD-8CC317801DC9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E9E2-CC0B-44AC-8457-102FC944C6F5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3EB0-977C-489A-8ABC-9A9611ECC722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AEA2-F970-4906-8024-A316A0597678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AEBE-1C77-4E6A-A82C-1C262884863C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3F6A38-CABD-41F8-A162-409486BCE395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8F7B190-F403-4FED-A07F-9F53694D00A5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B445-C482-40CA-844F-56D1D9710E96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C2A91-4805-4C87-92BC-21B8CA45C019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4C7C-91C6-4AE1-AC6E-F0EB42FC8DD0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C75194A-820A-4597-80CC-FA6E50897297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D272DFA-F5F3-41E4-B8B3-DE632A3D0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ransition spd="med">
    <p:split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96FE4A-6735-47AE-B477-2F298649A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F5FC193B-59F4-427F-B77C-392B49E84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" y="838200"/>
            <a:ext cx="8936736" cy="1524000"/>
          </a:xfrm>
        </p:spPr>
        <p:txBody>
          <a:bodyPr>
            <a:noAutofit/>
          </a:bodyPr>
          <a:lstStyle/>
          <a:p>
            <a:pPr marL="274320" indent="-274320" algn="ctr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IN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Research Proposal</a:t>
            </a:r>
            <a:br>
              <a:rPr lang="en-IN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IN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</a:t>
            </a:r>
            <a:br>
              <a:rPr lang="en-IN" sz="24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IN" sz="2400" b="1" dirty="0">
                <a:latin typeface="Cambria" panose="02040503050406030204" pitchFamily="18" charset="0"/>
                <a:ea typeface="Cambria" panose="02040503050406030204" pitchFamily="18" charset="0"/>
              </a:rPr>
              <a:t>DEVELOPMENT OF SELF COMPACTING CONCRETE USING CONSTRUCTION AND DEMOLITION WASTE</a:t>
            </a: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EE923D06-071D-4758-AC1B-36A80A409793}"/>
              </a:ext>
            </a:extLst>
          </p:cNvPr>
          <p:cNvSpPr txBox="1">
            <a:spLocks/>
          </p:cNvSpPr>
          <p:nvPr/>
        </p:nvSpPr>
        <p:spPr>
          <a:xfrm>
            <a:off x="3016748" y="2667000"/>
            <a:ext cx="3110501" cy="883503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PREPARED BY: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Ms. Subhrata Biswal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5BCC668-60F4-C02B-35C7-4F2FD5955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46014" y="4176597"/>
            <a:ext cx="2051971" cy="18315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34352F30-38E2-FE76-34FE-1B8FE49C031B}"/>
              </a:ext>
            </a:extLst>
          </p:cNvPr>
          <p:cNvSpPr txBox="1">
            <a:spLocks/>
          </p:cNvSpPr>
          <p:nvPr/>
        </p:nvSpPr>
        <p:spPr>
          <a:xfrm>
            <a:off x="3546014" y="3612299"/>
            <a:ext cx="2051971" cy="502502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Submitted to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DFB46A8-4A48-0135-DC39-E66DA85963AD}"/>
              </a:ext>
            </a:extLst>
          </p:cNvPr>
          <p:cNvSpPr txBox="1">
            <a:spLocks/>
          </p:cNvSpPr>
          <p:nvPr/>
        </p:nvSpPr>
        <p:spPr>
          <a:xfrm>
            <a:off x="3546014" y="6172200"/>
            <a:ext cx="2051971" cy="502502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July 2023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584830"/>
      </p:ext>
    </p:extLst>
  </p:cSld>
  <p:clrMapOvr>
    <a:masterClrMapping/>
  </p:clrMapOvr>
  <p:transition spd="med"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RESEARCH GAP &amp; OBJECTIVE/S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-838200" y="4419600"/>
          <a:ext cx="44196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5783562"/>
      </p:ext>
    </p:extLst>
  </p:cSld>
  <p:clrMapOvr>
    <a:masterClrMapping/>
  </p:clrMapOvr>
  <p:transition spd="med"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65569-30C9-CA21-200B-89DD886FD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5344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latin typeface="Cambria" panose="02040503050406030204" pitchFamily="18" charset="0"/>
                <a:ea typeface="Cambria" panose="02040503050406030204" pitchFamily="18" charset="0"/>
              </a:rPr>
              <a:t>Research Gap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B00C5-5A71-A4A3-716B-72569FB7E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257800"/>
          </a:xfrm>
        </p:spPr>
        <p:txBody>
          <a:bodyPr/>
          <a:lstStyle/>
          <a:p>
            <a:pPr marL="109728" indent="0" algn="just">
              <a:buNone/>
            </a:pPr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After a review of research papers following points were observed:</a:t>
            </a:r>
          </a:p>
          <a:p>
            <a:pPr algn="just"/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Many researchers had done research in self-compacting concrete with the use of construction and demolition waste.</a:t>
            </a:r>
          </a:p>
          <a:p>
            <a:pPr algn="just"/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SCC prepared with marble powder.</a:t>
            </a:r>
          </a:p>
          <a:p>
            <a:pPr marL="109728" indent="0" algn="just">
              <a:buNone/>
            </a:pPr>
            <a:endParaRPr lang="en-IN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09728" indent="0" algn="just">
              <a:buNone/>
            </a:pPr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Research Gap:</a:t>
            </a:r>
          </a:p>
          <a:p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Normal Concrete+ Construction Demolition waste + Marble powder.</a:t>
            </a:r>
          </a:p>
          <a:p>
            <a:pPr algn="just"/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</a:rPr>
              <a:t>Self Compacting Concrete + Concrete Demolition waste + Marble powder. 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8A39D-B74A-6211-6154-E4B87B53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73216"/>
      </p:ext>
    </p:extLst>
  </p:cSld>
  <p:clrMapOvr>
    <a:masterClrMapping/>
  </p:clrMapOvr>
  <p:transition spd="med"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C97D3-FA20-416C-B2F0-C2FB46AE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066800"/>
          </a:xfrm>
        </p:spPr>
        <p:txBody>
          <a:bodyPr/>
          <a:lstStyle/>
          <a:p>
            <a:pPr algn="ctr"/>
            <a:r>
              <a:rPr lang="en-IN" b="1" dirty="0">
                <a:latin typeface="Cambria" panose="02040503050406030204" pitchFamily="18" charset="0"/>
                <a:ea typeface="Cambria" panose="02040503050406030204" pitchFamily="18" charset="0"/>
              </a:rPr>
              <a:t>Objective/Scope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6BD00-8D1D-4460-9E9F-80DFC1892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000" dirty="0">
                <a:latin typeface="Cambria" panose="02040503050406030204" pitchFamily="18" charset="0"/>
                <a:ea typeface="Cambria" panose="02040503050406030204" pitchFamily="18" charset="0"/>
              </a:rPr>
              <a:t>Primary test will be performed for finding out the Physical, properties of all concrete ingredients.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>
                <a:latin typeface="Cambria" panose="02040503050406030204" pitchFamily="18" charset="0"/>
                <a:ea typeface="Cambria" panose="02040503050406030204" pitchFamily="18" charset="0"/>
              </a:rPr>
              <a:t>Physical properties of construction and demolition waste fine aggregate will be performed.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>
                <a:latin typeface="Cambria" panose="02040503050406030204" pitchFamily="18" charset="0"/>
                <a:ea typeface="Cambria" panose="02040503050406030204" pitchFamily="18" charset="0"/>
              </a:rPr>
              <a:t>SCC will be prepared by replacing 10 %,20%, and 30% of natural aggregates with construction and demolition waste fine aggregate and Three different samples for C&amp;D waste fine aggregate content would be prepared.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>
                <a:latin typeface="Cambria" panose="02040503050406030204" pitchFamily="18" charset="0"/>
                <a:ea typeface="Cambria" panose="02040503050406030204" pitchFamily="18" charset="0"/>
              </a:rPr>
              <a:t>Mix design will be prepared for all the samples  M20 and M25 grades of the concrete.</a:t>
            </a:r>
          </a:p>
          <a:p>
            <a:pPr algn="just">
              <a:lnSpc>
                <a:spcPct val="150000"/>
              </a:lnSpc>
            </a:pPr>
            <a:r>
              <a:rPr lang="en-IN" sz="2000" dirty="0">
                <a:latin typeface="Cambria" panose="02040503050406030204" pitchFamily="18" charset="0"/>
                <a:ea typeface="Cambria" panose="02040503050406030204" pitchFamily="18" charset="0"/>
              </a:rPr>
              <a:t>Test for the Self-compacted concrete will be carried out for all samples. (V funnel, L Box, U Box, Flow slump test)</a:t>
            </a:r>
          </a:p>
          <a:p>
            <a:pPr marL="109728" lvl="0" indent="0" algn="just">
              <a:lnSpc>
                <a:spcPct val="150000"/>
              </a:lnSpc>
              <a:buNone/>
            </a:pPr>
            <a:endParaRPr lang="en-IN" sz="2000" dirty="0"/>
          </a:p>
          <a:p>
            <a:pPr marL="109728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IN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B1365-DE8C-4E7B-B356-4D9510027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0538"/>
      </p:ext>
    </p:extLst>
  </p:cSld>
  <p:clrMapOvr>
    <a:masterClrMapping/>
  </p:clrMapOvr>
  <p:transition spd="med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-838200" y="4419600"/>
          <a:ext cx="44196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357044"/>
      </p:ext>
    </p:extLst>
  </p:cSld>
  <p:clrMapOvr>
    <a:masterClrMapping/>
  </p:clrMapOvr>
  <p:transition spd="med">
    <p:spli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E10766-ECC7-7D45-CF15-B3F57720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E123E95-EE0E-6DBD-EC50-48E04BBA97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5510865"/>
              </p:ext>
            </p:extLst>
          </p:nvPr>
        </p:nvGraphicFramePr>
        <p:xfrm>
          <a:off x="228600" y="609600"/>
          <a:ext cx="8708136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4522606"/>
      </p:ext>
    </p:extLst>
  </p:cSld>
  <p:clrMapOvr>
    <a:masterClrMapping/>
  </p:clrMapOvr>
  <p:transition spd="med">
    <p:spli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CRITICAL OBSERVCATIONS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-838200" y="4419600"/>
          <a:ext cx="44196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602910"/>
      </p:ext>
    </p:extLst>
  </p:cSld>
  <p:clrMapOvr>
    <a:masterClrMapping/>
  </p:clrMapOvr>
  <p:transition spd="med">
    <p:spli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58759-CD53-4F96-9A0B-53CF13B0B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71475"/>
            <a:ext cx="8229600" cy="923925"/>
          </a:xfrm>
        </p:spPr>
        <p:txBody>
          <a:bodyPr/>
          <a:lstStyle/>
          <a:p>
            <a:pPr algn="ctr"/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CRITICAL OBSERVATIONS</a:t>
            </a:r>
            <a:endParaRPr lang="en-IN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90016-4356-4B84-9F18-FD1704620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investigation carried out on the Self-compacting concrete with construction demolition waste, the following conclusions were drawn, </a:t>
            </a:r>
          </a:p>
          <a:p>
            <a:pPr marL="0" indent="0" algn="just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SCC is a more eco-friendly concrete compared to other concrete technologies due to its ability to eliminate both energy consumption and pollution of the environment.</a:t>
            </a:r>
          </a:p>
          <a:p>
            <a:pPr marL="0" indent="0" algn="just">
              <a:buNone/>
            </a:pP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● Strength of self-compacting concrete as compared to normal concrete is more.</a:t>
            </a:r>
          </a:p>
          <a:p>
            <a:pPr marL="0" indent="0" algn="just">
              <a:buNone/>
            </a:pP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● Strength of self-compacting concrete with C&amp;D waste as compared to normal concrete with C&amp;D  is more.</a:t>
            </a:r>
          </a:p>
          <a:p>
            <a:pPr marL="0" indent="0" algn="just">
              <a:buNone/>
            </a:pP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● Overall, 65% of strength is obtained after 7 days, 80% after 14 days and almost 95-99% strength is obtained after 28 days. </a:t>
            </a:r>
          </a:p>
          <a:p>
            <a:pPr marL="0" indent="0" algn="just">
              <a:buNone/>
            </a:pP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● Overall, it can be seen from the work that SCC with C&amp;D used in different proportions to get strength as per the research paper, it gain  99% strength after 28 days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48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SELECTED REFERENCES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-838200" y="4419600"/>
          <a:ext cx="44196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1578900"/>
      </p:ext>
    </p:extLst>
  </p:cSld>
  <p:clrMapOvr>
    <a:masterClrMapping/>
  </p:clrMapOvr>
  <p:transition spd="med">
    <p:spli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1AD9FA-E92A-4F1C-814E-2C62182F1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5842EA-EB69-45AE-B78B-7AA30776C671}"/>
              </a:ext>
            </a:extLst>
          </p:cNvPr>
          <p:cNvSpPr/>
          <p:nvPr/>
        </p:nvSpPr>
        <p:spPr>
          <a:xfrm>
            <a:off x="114700" y="685800"/>
            <a:ext cx="8822036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K C Panda , P K Bal  (2013).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Properties of self-compacting concrete using recycled coarse aggregate,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Procedia Engineering 51 ( 2013 ) 159 – 164 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M. Arun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Kumar,S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. Balaji, S.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Selvapraveen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, P.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Kulanthaivel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 .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Laboratory study on mechanical properties of self-compacting concrete using marble waste and polypropylene fiber, 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Cleaner Materials (2022).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Yonatan (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Shanko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Ayele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Abera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 ,</a:t>
            </a:r>
            <a:r>
              <a:rPr lang="en-US" b="0" i="0" dirty="0">
                <a:solidFill>
                  <a:srgbClr val="2E2E2E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Performance of concrete materials containing recycled aggregate from construction and demolition waste,  Results in Materials (June-2022).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latin typeface="Cambria" panose="02040503050406030204" pitchFamily="18" charset="0"/>
                <a:ea typeface="Cambria" panose="02040503050406030204" pitchFamily="18" charset="0"/>
              </a:rPr>
              <a:t>Gritsada Sua-iam, Natt Makul,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Recycling prestressed concrete pile waste to produce green self-compacting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concrete,Journal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of Materials Research and Technology 2023:24, 4587-4600 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Mohammed Abed, Rita </a:t>
            </a:r>
            <a:r>
              <a:rPr lang="en-IN" dirty="0" err="1">
                <a:latin typeface="Cambria" panose="02040503050406030204" pitchFamily="18" charset="0"/>
                <a:ea typeface="Cambria" panose="02040503050406030204" pitchFamily="18" charset="0"/>
              </a:rPr>
              <a:t>Nemes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, Bassam A. Tayeh ,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Properties of self-compacting high-strength concrete containing multiple use of recycled aggregate,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 Engineering Sciences,108-114-(2020) .</a:t>
            </a:r>
          </a:p>
          <a:p>
            <a:pPr lvl="0" algn="just">
              <a:lnSpc>
                <a:spcPct val="150000"/>
              </a:lnSpc>
            </a:pPr>
            <a:endParaRPr lang="en-IN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960549"/>
      </p:ext>
    </p:extLst>
  </p:cSld>
  <p:clrMapOvr>
    <a:masterClrMapping/>
  </p:clrMapOvr>
  <p:transition spd="med">
    <p:spli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2743200"/>
            <a:ext cx="6096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Algerian" panose="04020705040A02060702" pitchFamily="82" charset="0"/>
                <a:ea typeface="Adobe Ming Std L" pitchFamily="18" charset="-128"/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-838200" y="4419600"/>
          <a:ext cx="44196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628900" y="3086100"/>
            <a:ext cx="6400800" cy="1143000"/>
          </a:xfrm>
          <a:solidFill>
            <a:schemeClr val="accent3">
              <a:lumMod val="75000"/>
            </a:schemeClr>
          </a:solidFill>
        </p:spPr>
        <p:txBody>
          <a:bodyPr vert="horz"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57200"/>
            <a:ext cx="7565136" cy="6248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Literature Review</a:t>
            </a:r>
          </a:p>
          <a:p>
            <a:pPr>
              <a:lnSpc>
                <a:spcPct val="150000"/>
              </a:lnSpc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Research Gap &amp; Objective/s</a:t>
            </a:r>
          </a:p>
          <a:p>
            <a:pPr>
              <a:lnSpc>
                <a:spcPct val="150000"/>
              </a:lnSpc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Methodology</a:t>
            </a:r>
          </a:p>
          <a:p>
            <a:pPr>
              <a:lnSpc>
                <a:spcPct val="150000"/>
              </a:lnSpc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Critical Observation </a:t>
            </a:r>
          </a:p>
          <a:p>
            <a:pPr>
              <a:lnSpc>
                <a:spcPct val="150000"/>
              </a:lnSpc>
            </a:pP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Selected References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-838200" y="4419600"/>
          <a:ext cx="44196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85152"/>
            <a:ext cx="8229600" cy="990600"/>
          </a:xfrm>
        </p:spPr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  <a:endParaRPr lang="en-IN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358632"/>
            <a:ext cx="8784336" cy="531421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Self-compacting concrete (SCC) can be defined as fresh concrete that flows under its own weight and does not require external vibration to undergo compaction.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It is used in construction where it is hard to use vibrators for the consolidation of concrete.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Filling and passing ability and segregation resistance are the properties of self-compacting concrete. 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IN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SCC possesses superior flow ability in its fresh state that performs self-compaction and material consolidation without segregation issues.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1800" dirty="0">
              <a:latin typeface="+mj-lt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 spd="med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LITERATURE REVIEW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-838200" y="4419600"/>
          <a:ext cx="44196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C2D3C-5B1A-4797-8B0A-E3ACB5FEE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838200"/>
            <a:ext cx="8229600" cy="596272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PROPERTIES OF SELF COMPACTING CONCRETE USING RECYCLED COARSE AGGREGATE [1]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88118-7724-4FF1-9800-826893B23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41020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 C Panda and P K Bal had studied that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 compare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results of SCC with those of normal vibrated concrete (NVC) containing 100% natural coarse aggregate (NCA).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physical and mechanical properties of natural and recycled aggregates in determining their suitability for various applications.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NCA is partially replaced with RCA by an amount of 10%, 20%, 30% and 40%, and the effect of RCA on the properties of SCC in the green state and properties of concrete in the hardened state are studied.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mix design was carried out for M25 grade of concrete.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experimental results indicate that SCC with natural aggregate has lower compressive, flexural, and split tensile strength.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present study recommends SCC marginally achieves the required compressive strength up to 30% replacement of RCA</a:t>
            </a:r>
            <a:endParaRPr lang="en-US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94F961-E891-4B02-823B-7652F897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57241"/>
      </p:ext>
    </p:extLst>
  </p:cSld>
  <p:clrMapOvr>
    <a:masterClrMapping/>
  </p:clrMapOvr>
  <p:transition spd="med"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8BCFA-D2ED-4AB1-B287-DA264BCE3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990600"/>
            <a:ext cx="8229600" cy="10667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LABORATORY STUDY ON MECHANICAL PROPERTIES OF SELF COMPACTING CONCRETE USING MARBLE WASTE AND POLYPROPYLENE FIBER [2]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BED0F-4282-47D4-B5E6-85E9784D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41020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 Arun Kumar, S. Balaji, S. Selvapraveen, P. Kulanthaivel had studied that 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 increased waste production in the marble sector and investigation of self-compacting concrete with marble waste and polypropylene fiber.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As a result, concrete is created using waste marble and three replacements of 20%, 30%, and 40% in natural fine aggregate.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SCC enhances flexural and tensile strength with 0.4% polypropylene fiber, and marble waste of up to 40 %  replaces fine aggregate for satisfactory results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en-IN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9F9E7C-D90D-4F72-BADC-FD70D1DF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02479"/>
      </p:ext>
    </p:extLst>
  </p:cSld>
  <p:clrMapOvr>
    <a:masterClrMapping/>
  </p:clrMapOvr>
  <p:transition spd="med"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2D0D1-E2AE-4289-9E67-6B7829AB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851528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PERFORMANCE OF CONCRETE MATERIALS CONTAINING RECYCLED AGGREGATE FROM CONSTRUCTION AND DEMOLITION WASTE [3]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F6EC4-A29C-4101-B5B3-197C5B30B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784336" cy="5181600"/>
          </a:xfrm>
        </p:spPr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Yonatan (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Shanko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Ayele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Abera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had studied that,</a:t>
            </a:r>
            <a:endParaRPr lang="en-US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Recycled aggregate material performance in construction and demolition waste, evaluating its impact on concrete strength and overall benefits.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Evaluates recycled aggregate performance in concrete materials as a substitute for conventional aggregate at different rates.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Laboratory tests examined recycled aggregate behavior in concrete, to determine performance compared to natural aggregate.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100% recycled aggregate replacement rate analyzed for natural aggregate effects.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A6681-18F6-469A-8436-C060B876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1688"/>
      </p:ext>
    </p:extLst>
  </p:cSld>
  <p:clrMapOvr>
    <a:masterClrMapping/>
  </p:clrMapOvr>
  <p:transition spd="med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9D5A8-F00E-0D06-7A69-FF2238E9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42968"/>
            <a:ext cx="8229600" cy="365760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RECYCLING PRESTRESSED CONCRETE PILE WASTE TO PRODUCE GREEN SELF-COMPACTING CONCRETE [4]</a:t>
            </a:r>
            <a:b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9CAAB-E059-6B79-BD41-41EEC3E6E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19200"/>
            <a:ext cx="8860536" cy="5562600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en-US" sz="2100" b="1" dirty="0" err="1">
                <a:latin typeface="Times New Roman" panose="02020603050405020304" pitchFamily="18" charset="0"/>
              </a:rPr>
              <a:t>Gritsada</a:t>
            </a:r>
            <a:r>
              <a:rPr lang="en-US" sz="2100" b="1" dirty="0">
                <a:latin typeface="Times New Roman" panose="02020603050405020304" pitchFamily="18" charset="0"/>
              </a:rPr>
              <a:t> Sua-</a:t>
            </a:r>
            <a:r>
              <a:rPr lang="en-US" sz="2100" b="1" dirty="0" err="1">
                <a:latin typeface="Times New Roman" panose="02020603050405020304" pitchFamily="18" charset="0"/>
              </a:rPr>
              <a:t>iam</a:t>
            </a:r>
            <a:r>
              <a:rPr lang="en-US" sz="2100" b="1" dirty="0">
                <a:latin typeface="Times New Roman" panose="02020603050405020304" pitchFamily="18" charset="0"/>
              </a:rPr>
              <a:t>, Natt Makul had studied that,</a:t>
            </a:r>
          </a:p>
          <a:p>
            <a:pPr algn="just">
              <a:lnSpc>
                <a:spcPct val="160000"/>
              </a:lnSpc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This article aims to </a:t>
            </a: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provide prestressed concrete pile waste and FA was used as natural coarse aggregate and cement substitutes in SCC that were studied in the lab for their workability, and hardened characteristics.</a:t>
            </a:r>
          </a:p>
          <a:p>
            <a:pPr algn="just">
              <a:lnSpc>
                <a:spcPct val="160000"/>
              </a:lnSpc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L-box, U-box, and V-funnel tests were used to investigate the workability of SCC mixes that included RCA as a replacement for coarse natural aggregate FA as a replacement for OPC.</a:t>
            </a:r>
          </a:p>
          <a:p>
            <a:pPr algn="just">
              <a:lnSpc>
                <a:spcPct val="160000"/>
              </a:lnSpc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Increasing the amount of RCA reduced workability; however, the workability of each SCC mix remained within the standard's acceptable range. </a:t>
            </a:r>
          </a:p>
          <a:p>
            <a:pPr algn="just">
              <a:lnSpc>
                <a:spcPct val="160000"/>
              </a:lnSpc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Increased viscosity and decreased flowability were characteristics of the SCC fresh mix with more than 75% weight 0f RCA and 50% weight of FA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CD75D-65BD-7FA9-A7C5-6DE4C34C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72DFA-F5F3-41E4-B8B3-DE632A3D0D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99892"/>
      </p:ext>
    </p:extLst>
  </p:cSld>
  <p:clrMapOvr>
    <a:masterClrMapping/>
  </p:clrMapOvr>
  <p:transition spd="med">
    <p:spli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15691</TotalTime>
  <Words>1206</Words>
  <Application>Microsoft Office PowerPoint</Application>
  <PresentationFormat>On-screen Show (4:3)</PresentationFormat>
  <Paragraphs>113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Algerian</vt:lpstr>
      <vt:lpstr>Arial</vt:lpstr>
      <vt:lpstr>Calibri</vt:lpstr>
      <vt:lpstr>Cambria</vt:lpstr>
      <vt:lpstr>Georgia</vt:lpstr>
      <vt:lpstr>Söhne</vt:lpstr>
      <vt:lpstr>Times New Roman</vt:lpstr>
      <vt:lpstr>Trebuchet MS</vt:lpstr>
      <vt:lpstr>Wingdings 2</vt:lpstr>
      <vt:lpstr>Urban</vt:lpstr>
      <vt:lpstr>Research Proposal on DEVELOPMENT OF SELF COMPACTING CONCRETE USING CONSTRUCTION AND DEMOLITION WASTE</vt:lpstr>
      <vt:lpstr> OUTLINE</vt:lpstr>
      <vt:lpstr>INTRODUCTION</vt:lpstr>
      <vt:lpstr> Introduction</vt:lpstr>
      <vt:lpstr>LITERATURE REVIEW</vt:lpstr>
      <vt:lpstr>PROPERTIES OF SELF COMPACTING CONCRETE USING RECYCLED COARSE AGGREGATE [1] </vt:lpstr>
      <vt:lpstr>LABORATORY STUDY ON MECHANICAL PROPERTIES OF SELF COMPACTING CONCRETE USING MARBLE WASTE AND POLYPROPYLENE FIBER [2]  </vt:lpstr>
      <vt:lpstr>PERFORMANCE OF CONCRETE MATERIALS CONTAINING RECYCLED AGGREGATE FROM CONSTRUCTION AND DEMOLITION WASTE [3]  </vt:lpstr>
      <vt:lpstr>RECYCLING PRESTRESSED CONCRETE PILE WASTE TO PRODUCE GREEN SELF-COMPACTING CONCRETE [4] </vt:lpstr>
      <vt:lpstr>RESEARCH GAP &amp; OBJECTIVE/S</vt:lpstr>
      <vt:lpstr>Research Gap</vt:lpstr>
      <vt:lpstr>Objective/Scope of Work</vt:lpstr>
      <vt:lpstr>METHODOLOGY</vt:lpstr>
      <vt:lpstr>PowerPoint Presentation</vt:lpstr>
      <vt:lpstr>CRITICAL OBSERVCATIONS</vt:lpstr>
      <vt:lpstr>CRITICAL OBSERVATIONS</vt:lpstr>
      <vt:lpstr>SELECTED REFERENCES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RELATIVE DENSITY &amp;  PARTICLE SIZE GRADATION ON STRENGTH PARAMETERS OF COHESIONLESS SOIL</dc:title>
  <dc:creator>Dell</dc:creator>
  <cp:lastModifiedBy>Niraj Shah</cp:lastModifiedBy>
  <cp:revision>945</cp:revision>
  <dcterms:created xsi:type="dcterms:W3CDTF">2014-10-06T05:28:39Z</dcterms:created>
  <dcterms:modified xsi:type="dcterms:W3CDTF">2023-07-10T14:17:28Z</dcterms:modified>
</cp:coreProperties>
</file>